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ata" charset="1" panose="00000500000000000000"/>
      <p:regular r:id="rId19"/>
    </p:embeddedFont>
    <p:embeddedFont>
      <p:font typeface="Raleway" charset="1" panose="00000000000000000000"/>
      <p:regular r:id="rId20"/>
    </p:embeddedFont>
    <p:embeddedFont>
      <p:font typeface="Raleway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525" y="9525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902446"/>
            <a:ext cx="9445526" cy="267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PlacementHub: Smarter Campus Placement, Unified Success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909370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fully integrated campus placement platform that connects students, recruiters, and institutions through an intuitive, mobile-friendly, and data-driven experience.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488234" y="1206699"/>
            <a:ext cx="4453384" cy="41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Takeaways &amp; Contact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24" y="1850231"/>
            <a:ext cx="9619952" cy="337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Making Campus Placements Easy, Smart, and Rewarding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024" y="5516910"/>
            <a:ext cx="9619952" cy="133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PlacementHub streamlines the campus placement process, empowering students, recruiters, and TPOs with cutting-edge technology and transparent workflows. We are dedicated to creating economic opportunity for all.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024" y="7048946"/>
            <a:ext cx="961995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b="true" sz="2000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Email:</a:t>
            </a: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navjotman2008@gamil.com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71904" y="112439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831776"/>
            <a:ext cx="16303526" cy="248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Bridging the Campus-Employer Gap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645372"/>
            <a:ext cx="16303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PlacementHub redefines campus placement management with modern web technologies, secure data handling, and seamless communication. Its real-time analytics, responsive UI, and role-based dashboards ensure every stakeholder is informed, engaged, and empowered.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6420445"/>
            <a:ext cx="637878" cy="637877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98575" y="6473577"/>
            <a:ext cx="425202" cy="531614"/>
            <a:chOff x="0" y="0"/>
            <a:chExt cx="566937" cy="70881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t="0" r="-235" b="-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13632" y="649872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Mission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7035552"/>
            <a:ext cx="427687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Bridge the campus-employer gap with smart solutions and inspired careers.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44866" y="6420445"/>
            <a:ext cx="637878" cy="637877"/>
            <a:chOff x="0" y="0"/>
            <a:chExt cx="850503" cy="850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651204" y="6473577"/>
            <a:ext cx="425203" cy="531614"/>
            <a:chOff x="0" y="0"/>
            <a:chExt cx="566937" cy="70881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466260" y="649872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Vision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66260" y="7035552"/>
            <a:ext cx="4276874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Empower every student, recruiter, and TPO to achieve placement goals efficiently and transparently.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97494" y="6420445"/>
            <a:ext cx="637877" cy="637877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203831" y="6473577"/>
            <a:ext cx="425203" cy="531614"/>
            <a:chOff x="0" y="0"/>
            <a:chExt cx="566937" cy="708818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3" t="0" r="-235" b="-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018889" y="649872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Core Values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18889" y="7035552"/>
            <a:ext cx="427687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Transparency in processes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18889" y="7588300"/>
            <a:ext cx="427687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Accessibility for all users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18889" y="8141047"/>
            <a:ext cx="427687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Innovation in placement workflows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25929" y="737592"/>
            <a:ext cx="3435995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025" y="1413272"/>
            <a:ext cx="16363950" cy="241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2"/>
              </a:lnSpc>
            </a:pPr>
            <a:r>
              <a:rPr lang="en-US" sz="7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Tailored Experiences for Every 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025" y="4509195"/>
            <a:ext cx="4123135" cy="53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👩‍🎓</a:t>
            </a:r>
            <a:r>
              <a:rPr lang="en-US" sz="3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Student Journey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025" y="5213449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Resume Builder: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Create professional resumes with guided templates.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025" y="6189166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Job Applications: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Apply and track status in real-time.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025" y="6725096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Practice Tests: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Sharpen skills for interviews.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025" y="7261026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Profile Management: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Update personal details and placement history.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8835" y="4509195"/>
            <a:ext cx="4489996" cy="53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🕵️‍♂️</a:t>
            </a:r>
            <a:r>
              <a:rPr lang="en-US" sz="3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Recruiter Workflow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8835" y="5213449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Job Postings: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Post and manage openings with ease.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8835" y="5749379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Applicant Management: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Review, shortlist, and schedule interviews.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8835" y="6725096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Smart Dashboards: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Access analytics for efficient recruitment.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025" y="8545860"/>
            <a:ext cx="16363950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PlacementHub ensures a seamless and effective experience for all users, from students launching their careers to recruiters seeking top talent.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25929" y="957560"/>
            <a:ext cx="3435995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025" y="1633240"/>
            <a:ext cx="16363950" cy="241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2"/>
              </a:lnSpc>
            </a:pPr>
            <a:r>
              <a:rPr lang="en-US" sz="7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Streamlined Administration &amp; Universal Benefits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025" y="4729162"/>
            <a:ext cx="4394448" cy="5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🏛️</a:t>
            </a:r>
            <a:r>
              <a:rPr lang="en-US" sz="3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TPO/Admin Power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025" y="5433417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Process Oversight: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Monitor the entire placement lifecycle.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025" y="5969347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Automated Reports: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Generate detailed analytics on outcomes.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025" y="6945065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User Management: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Oversee students, recruiters, and companies.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8835" y="4729162"/>
            <a:ext cx="4827537" cy="53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🚦</a:t>
            </a:r>
            <a:r>
              <a:rPr lang="en-US" sz="3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Cross-Platform Perks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8835" y="5433417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Notifications: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Instant alerts for key actions.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8835" y="5969347"/>
            <a:ext cx="7846665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Mobile-Responsive Design: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Seamless access on any device.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8835" y="6945065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Secure Environment: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Enterprise-grade data privacy.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8835" y="7480995"/>
            <a:ext cx="7846665" cy="54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b="true" sz="2125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Role-Based Dashboards: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Tailored interfaces for all users.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025" y="8326041"/>
            <a:ext cx="16363950" cy="98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With robust administrative controls and cross-platform accessibility, PlacementHub provides a comprehensive solution for efficient and secure campus placement management.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91871" y="878384"/>
            <a:ext cx="3104258" cy="3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156" y="1486049"/>
            <a:ext cx="16549687" cy="21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</a:pPr>
            <a:r>
              <a:rPr lang="en-US" sz="6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Modern Foundations for a Powerful Platform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4394" y="4024312"/>
            <a:ext cx="16559212" cy="4712196"/>
            <a:chOff x="0" y="0"/>
            <a:chExt cx="22078950" cy="62829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78950" cy="6282944"/>
            </a:xfrm>
            <a:custGeom>
              <a:avLst/>
              <a:gdLst/>
              <a:ahLst/>
              <a:cxnLst/>
              <a:rect r="r" b="b" t="t" l="l"/>
              <a:pathLst>
                <a:path h="6282944" w="22078950">
                  <a:moveTo>
                    <a:pt x="0" y="56007"/>
                  </a:moveTo>
                  <a:cubicBezTo>
                    <a:pt x="0" y="25019"/>
                    <a:pt x="25146" y="0"/>
                    <a:pt x="56134" y="0"/>
                  </a:cubicBezTo>
                  <a:lnTo>
                    <a:pt x="22022815" y="0"/>
                  </a:lnTo>
                  <a:lnTo>
                    <a:pt x="22022815" y="6350"/>
                  </a:lnTo>
                  <a:lnTo>
                    <a:pt x="22022815" y="0"/>
                  </a:lnTo>
                  <a:cubicBezTo>
                    <a:pt x="22053804" y="0"/>
                    <a:pt x="22078950" y="25019"/>
                    <a:pt x="22078950" y="56007"/>
                  </a:cubicBezTo>
                  <a:lnTo>
                    <a:pt x="22072600" y="56007"/>
                  </a:lnTo>
                  <a:lnTo>
                    <a:pt x="22078950" y="56007"/>
                  </a:lnTo>
                  <a:lnTo>
                    <a:pt x="22078950" y="6226937"/>
                  </a:lnTo>
                  <a:lnTo>
                    <a:pt x="22072600" y="6226937"/>
                  </a:lnTo>
                  <a:lnTo>
                    <a:pt x="22078950" y="6226937"/>
                  </a:lnTo>
                  <a:cubicBezTo>
                    <a:pt x="22078950" y="6257925"/>
                    <a:pt x="22053804" y="6282944"/>
                    <a:pt x="22022815" y="6282944"/>
                  </a:cubicBezTo>
                  <a:lnTo>
                    <a:pt x="22022815" y="6276594"/>
                  </a:lnTo>
                  <a:lnTo>
                    <a:pt x="22022815" y="6282944"/>
                  </a:lnTo>
                  <a:lnTo>
                    <a:pt x="56134" y="6282944"/>
                  </a:lnTo>
                  <a:lnTo>
                    <a:pt x="56134" y="6276594"/>
                  </a:lnTo>
                  <a:lnTo>
                    <a:pt x="56134" y="6282944"/>
                  </a:lnTo>
                  <a:cubicBezTo>
                    <a:pt x="25146" y="6282944"/>
                    <a:pt x="0" y="6257925"/>
                    <a:pt x="0" y="6226937"/>
                  </a:cubicBezTo>
                  <a:lnTo>
                    <a:pt x="0" y="56007"/>
                  </a:lnTo>
                  <a:lnTo>
                    <a:pt x="6350" y="56007"/>
                  </a:lnTo>
                  <a:lnTo>
                    <a:pt x="0" y="56007"/>
                  </a:lnTo>
                  <a:moveTo>
                    <a:pt x="12700" y="56007"/>
                  </a:moveTo>
                  <a:lnTo>
                    <a:pt x="12700" y="6226937"/>
                  </a:lnTo>
                  <a:lnTo>
                    <a:pt x="6350" y="6226937"/>
                  </a:lnTo>
                  <a:lnTo>
                    <a:pt x="12700" y="6226937"/>
                  </a:lnTo>
                  <a:cubicBezTo>
                    <a:pt x="12700" y="6250813"/>
                    <a:pt x="32131" y="6270244"/>
                    <a:pt x="56134" y="6270244"/>
                  </a:cubicBezTo>
                  <a:lnTo>
                    <a:pt x="22022815" y="6270244"/>
                  </a:lnTo>
                  <a:cubicBezTo>
                    <a:pt x="22046819" y="6270244"/>
                    <a:pt x="22066250" y="6250813"/>
                    <a:pt x="22066250" y="6226937"/>
                  </a:cubicBezTo>
                  <a:lnTo>
                    <a:pt x="22066250" y="56007"/>
                  </a:lnTo>
                  <a:cubicBezTo>
                    <a:pt x="22066250" y="32131"/>
                    <a:pt x="22046819" y="12700"/>
                    <a:pt x="22022815" y="12700"/>
                  </a:cubicBezTo>
                  <a:lnTo>
                    <a:pt x="56134" y="12700"/>
                  </a:lnTo>
                  <a:lnTo>
                    <a:pt x="56134" y="6350"/>
                  </a:lnTo>
                  <a:lnTo>
                    <a:pt x="56134" y="12700"/>
                  </a:lnTo>
                  <a:cubicBezTo>
                    <a:pt x="32131" y="12700"/>
                    <a:pt x="12700" y="32131"/>
                    <a:pt x="12700" y="5600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8681" y="4038600"/>
            <a:ext cx="16530637" cy="714375"/>
            <a:chOff x="0" y="0"/>
            <a:chExt cx="22040850" cy="952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40850" cy="952500"/>
            </a:xfrm>
            <a:custGeom>
              <a:avLst/>
              <a:gdLst/>
              <a:ahLst/>
              <a:cxnLst/>
              <a:rect r="r" b="b" t="t" l="l"/>
              <a:pathLst>
                <a:path h="952500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27075" y="4111377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Component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7906" y="4111377"/>
            <a:ext cx="3626644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70565" y="4111377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Purpose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8681" y="4752975"/>
            <a:ext cx="16530637" cy="714375"/>
            <a:chOff x="0" y="0"/>
            <a:chExt cx="22040850" cy="952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040850" cy="952500"/>
            </a:xfrm>
            <a:custGeom>
              <a:avLst/>
              <a:gdLst/>
              <a:ahLst/>
              <a:cxnLst/>
              <a:rect r="r" b="b" t="t" l="l"/>
              <a:pathLst>
                <a:path h="952500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27075" y="4825752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37906" y="4825752"/>
            <a:ext cx="3626644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HTML5, CSS3, JavaScript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70565" y="4825752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Responsive, interactive UI for all user roles.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8681" y="5467350"/>
            <a:ext cx="16530637" cy="714375"/>
            <a:chOff x="0" y="0"/>
            <a:chExt cx="22040850" cy="952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040850" cy="952500"/>
            </a:xfrm>
            <a:custGeom>
              <a:avLst/>
              <a:gdLst/>
              <a:ahLst/>
              <a:cxnLst/>
              <a:rect r="r" b="b" t="t" l="l"/>
              <a:pathLst>
                <a:path h="952500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27075" y="5540127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Styling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37906" y="5540127"/>
            <a:ext cx="3626644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Custom CSS (Tailwind-inspired)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0565" y="5540127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Mobile-first, modular design for consistent aesthetics.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78681" y="6181725"/>
            <a:ext cx="16530637" cy="1111746"/>
            <a:chOff x="0" y="0"/>
            <a:chExt cx="22040850" cy="14823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040850" cy="1482344"/>
            </a:xfrm>
            <a:custGeom>
              <a:avLst/>
              <a:gdLst/>
              <a:ahLst/>
              <a:cxnLst/>
              <a:rect r="r" b="b" t="t" l="l"/>
              <a:pathLst>
                <a:path h="1482344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1482344"/>
                  </a:lnTo>
                  <a:lnTo>
                    <a:pt x="0" y="1482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27075" y="6254502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37906" y="6254502"/>
            <a:ext cx="3626644" cy="8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Flask (Python), SQLAlchemy ORM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70565" y="6254502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APIs, authentication, and robust database models.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78681" y="7293471"/>
            <a:ext cx="16530637" cy="714375"/>
            <a:chOff x="0" y="0"/>
            <a:chExt cx="22040850" cy="952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040850" cy="952500"/>
            </a:xfrm>
            <a:custGeom>
              <a:avLst/>
              <a:gdLst/>
              <a:ahLst/>
              <a:cxnLst/>
              <a:rect r="r" b="b" t="t" l="l"/>
              <a:pathLst>
                <a:path h="952500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127075" y="7366247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37906" y="7366247"/>
            <a:ext cx="3626644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SQLite / MySQL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70565" y="7366247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Persistent data storage for all platform information.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78681" y="8007846"/>
            <a:ext cx="16530637" cy="714375"/>
            <a:chOff x="0" y="0"/>
            <a:chExt cx="22040850" cy="952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040850" cy="952500"/>
            </a:xfrm>
            <a:custGeom>
              <a:avLst/>
              <a:gdLst/>
              <a:ahLst/>
              <a:cxnLst/>
              <a:rect r="r" b="b" t="t" l="l"/>
              <a:pathLst>
                <a:path h="952500" w="22040850">
                  <a:moveTo>
                    <a:pt x="0" y="0"/>
                  </a:moveTo>
                  <a:lnTo>
                    <a:pt x="22040850" y="0"/>
                  </a:lnTo>
                  <a:lnTo>
                    <a:pt x="22040850" y="952500"/>
                  </a:lnTo>
                  <a:lnTo>
                    <a:pt x="0" y="952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27075" y="8080622"/>
            <a:ext cx="2804815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Security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37906" y="8080622"/>
            <a:ext cx="3626644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Flask-Login, HTTPS, Flask-Mail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70565" y="8080622"/>
            <a:ext cx="8590509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Secure authentication, sessions, and email notifications.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9156" y="8925371"/>
            <a:ext cx="16549687" cy="48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PlacementHub is built on a robust and modern technology stack, ensuring scalability, security, and a seamless user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81292" y="936129"/>
            <a:ext cx="3325416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Getting Started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81597" y="1589038"/>
            <a:ext cx="12724805" cy="118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Simple Setup, Instant Access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0077" y="4237285"/>
            <a:ext cx="4898826" cy="265956"/>
            <a:chOff x="0" y="0"/>
            <a:chExt cx="6531768" cy="354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31737" cy="354584"/>
            </a:xfrm>
            <a:custGeom>
              <a:avLst/>
              <a:gdLst/>
              <a:ahLst/>
              <a:cxnLst/>
              <a:rect r="r" b="b" t="t" l="l"/>
              <a:pathLst>
                <a:path h="354584" w="6531737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6478524" y="0"/>
                  </a:lnTo>
                  <a:cubicBezTo>
                    <a:pt x="6507861" y="0"/>
                    <a:pt x="6531737" y="23876"/>
                    <a:pt x="6531737" y="53213"/>
                  </a:cubicBezTo>
                  <a:lnTo>
                    <a:pt x="6531737" y="301371"/>
                  </a:lnTo>
                  <a:cubicBezTo>
                    <a:pt x="6531737" y="330708"/>
                    <a:pt x="6507861" y="354584"/>
                    <a:pt x="6478524" y="354584"/>
                  </a:cubicBezTo>
                  <a:lnTo>
                    <a:pt x="53213" y="354584"/>
                  </a:lnTo>
                  <a:cubicBezTo>
                    <a:pt x="23876" y="354584"/>
                    <a:pt x="0" y="330835"/>
                    <a:pt x="0" y="30137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1069" y="3971330"/>
            <a:ext cx="798016" cy="798016"/>
            <a:chOff x="0" y="0"/>
            <a:chExt cx="1064022" cy="1064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4006" cy="1064006"/>
            </a:xfrm>
            <a:custGeom>
              <a:avLst/>
              <a:gdLst/>
              <a:ahLst/>
              <a:cxnLst/>
              <a:rect r="r" b="b" t="t" l="l"/>
              <a:pathLst>
                <a:path h="1064006" w="1064006">
                  <a:moveTo>
                    <a:pt x="0" y="532003"/>
                  </a:moveTo>
                  <a:cubicBezTo>
                    <a:pt x="0" y="238252"/>
                    <a:pt x="238252" y="0"/>
                    <a:pt x="532003" y="0"/>
                  </a:cubicBezTo>
                  <a:cubicBezTo>
                    <a:pt x="825754" y="0"/>
                    <a:pt x="1064006" y="238252"/>
                    <a:pt x="1064006" y="532003"/>
                  </a:cubicBezTo>
                  <a:cubicBezTo>
                    <a:pt x="1064006" y="825754"/>
                    <a:pt x="825881" y="1064006"/>
                    <a:pt x="532003" y="1064006"/>
                  </a:cubicBezTo>
                  <a:cubicBezTo>
                    <a:pt x="238125" y="1064006"/>
                    <a:pt x="0" y="825881"/>
                    <a:pt x="0" y="53200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30499" y="4121051"/>
            <a:ext cx="399009" cy="498722"/>
            <a:chOff x="0" y="0"/>
            <a:chExt cx="532012" cy="66496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32003" cy="664972"/>
            </a:xfrm>
            <a:custGeom>
              <a:avLst/>
              <a:gdLst/>
              <a:ahLst/>
              <a:cxnLst/>
              <a:rect r="r" b="b" t="t" l="l"/>
              <a:pathLst>
                <a:path h="664972" w="532003">
                  <a:moveTo>
                    <a:pt x="0" y="0"/>
                  </a:moveTo>
                  <a:lnTo>
                    <a:pt x="532003" y="0"/>
                  </a:lnTo>
                  <a:lnTo>
                    <a:pt x="532003" y="664972"/>
                  </a:lnTo>
                  <a:lnTo>
                    <a:pt x="0" y="66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6" t="0" r="-478" b="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7025" y="5025777"/>
            <a:ext cx="3325416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Prerequisites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025" y="5515124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Modern Browser (Chrome, Firefox, Edge, Safari)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7025" y="6459439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Internet Connection (for updates/notifications)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7025" y="7403752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No Backend Required (current version)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894016" y="3838278"/>
            <a:ext cx="4898826" cy="265956"/>
            <a:chOff x="0" y="0"/>
            <a:chExt cx="6531768" cy="3546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31737" cy="354584"/>
            </a:xfrm>
            <a:custGeom>
              <a:avLst/>
              <a:gdLst/>
              <a:ahLst/>
              <a:cxnLst/>
              <a:rect r="r" b="b" t="t" l="l"/>
              <a:pathLst>
                <a:path h="354584" w="6531737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6478524" y="0"/>
                  </a:lnTo>
                  <a:cubicBezTo>
                    <a:pt x="6507861" y="0"/>
                    <a:pt x="6531737" y="23876"/>
                    <a:pt x="6531737" y="53213"/>
                  </a:cubicBezTo>
                  <a:lnTo>
                    <a:pt x="6531737" y="301371"/>
                  </a:lnTo>
                  <a:cubicBezTo>
                    <a:pt x="6531737" y="330708"/>
                    <a:pt x="6507861" y="354584"/>
                    <a:pt x="6478524" y="354584"/>
                  </a:cubicBezTo>
                  <a:lnTo>
                    <a:pt x="53213" y="354584"/>
                  </a:lnTo>
                  <a:cubicBezTo>
                    <a:pt x="23876" y="354584"/>
                    <a:pt x="0" y="330835"/>
                    <a:pt x="0" y="30137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495009" y="3572321"/>
            <a:ext cx="798016" cy="798016"/>
            <a:chOff x="0" y="0"/>
            <a:chExt cx="1064022" cy="10640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4006" cy="1064006"/>
            </a:xfrm>
            <a:custGeom>
              <a:avLst/>
              <a:gdLst/>
              <a:ahLst/>
              <a:cxnLst/>
              <a:rect r="r" b="b" t="t" l="l"/>
              <a:pathLst>
                <a:path h="1064006" w="1064006">
                  <a:moveTo>
                    <a:pt x="0" y="532003"/>
                  </a:moveTo>
                  <a:cubicBezTo>
                    <a:pt x="0" y="238252"/>
                    <a:pt x="238252" y="0"/>
                    <a:pt x="532003" y="0"/>
                  </a:cubicBezTo>
                  <a:cubicBezTo>
                    <a:pt x="825754" y="0"/>
                    <a:pt x="1064006" y="238252"/>
                    <a:pt x="1064006" y="532003"/>
                  </a:cubicBezTo>
                  <a:cubicBezTo>
                    <a:pt x="1064006" y="825754"/>
                    <a:pt x="825881" y="1064006"/>
                    <a:pt x="532003" y="1064006"/>
                  </a:cubicBezTo>
                  <a:cubicBezTo>
                    <a:pt x="238125" y="1064006"/>
                    <a:pt x="0" y="825881"/>
                    <a:pt x="0" y="53200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694437" y="3722042"/>
            <a:ext cx="399009" cy="498722"/>
            <a:chOff x="0" y="0"/>
            <a:chExt cx="532012" cy="664963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32003" cy="664972"/>
            </a:xfrm>
            <a:custGeom>
              <a:avLst/>
              <a:gdLst/>
              <a:ahLst/>
              <a:cxnLst/>
              <a:rect r="r" b="b" t="t" l="l"/>
              <a:pathLst>
                <a:path h="664972" w="532003">
                  <a:moveTo>
                    <a:pt x="0" y="0"/>
                  </a:moveTo>
                  <a:lnTo>
                    <a:pt x="532003" y="0"/>
                  </a:lnTo>
                  <a:lnTo>
                    <a:pt x="532003" y="664972"/>
                  </a:lnTo>
                  <a:lnTo>
                    <a:pt x="0" y="66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6" t="0" r="-478" b="1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760964" y="4626769"/>
            <a:ext cx="3325416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Local Setup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0964" y="5116116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Clone/Download:</a:t>
            </a: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`git clone` or download ZIP.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60964" y="6060430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312"/>
              </a:lnSpc>
              <a:buFont typeface="Arial"/>
              <a:buChar char="•"/>
            </a:pPr>
            <a:r>
              <a:rPr lang="en-US" b="true" sz="2062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Serve Locally:</a:t>
            </a: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Use VS Code Live Server or Python's http.server.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457956" y="3439269"/>
            <a:ext cx="4898826" cy="265956"/>
            <a:chOff x="0" y="0"/>
            <a:chExt cx="6531768" cy="3546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31737" cy="354584"/>
            </a:xfrm>
            <a:custGeom>
              <a:avLst/>
              <a:gdLst/>
              <a:ahLst/>
              <a:cxnLst/>
              <a:rect r="r" b="b" t="t" l="l"/>
              <a:pathLst>
                <a:path h="354584" w="6531737">
                  <a:moveTo>
                    <a:pt x="0" y="53213"/>
                  </a:moveTo>
                  <a:cubicBezTo>
                    <a:pt x="0" y="23876"/>
                    <a:pt x="23876" y="0"/>
                    <a:pt x="53213" y="0"/>
                  </a:cubicBezTo>
                  <a:lnTo>
                    <a:pt x="6478524" y="0"/>
                  </a:lnTo>
                  <a:cubicBezTo>
                    <a:pt x="6507861" y="0"/>
                    <a:pt x="6531737" y="23876"/>
                    <a:pt x="6531737" y="53213"/>
                  </a:cubicBezTo>
                  <a:lnTo>
                    <a:pt x="6531737" y="301371"/>
                  </a:lnTo>
                  <a:cubicBezTo>
                    <a:pt x="6531737" y="330708"/>
                    <a:pt x="6507861" y="354584"/>
                    <a:pt x="6478524" y="354584"/>
                  </a:cubicBezTo>
                  <a:lnTo>
                    <a:pt x="53213" y="354584"/>
                  </a:lnTo>
                  <a:cubicBezTo>
                    <a:pt x="23876" y="354584"/>
                    <a:pt x="0" y="330835"/>
                    <a:pt x="0" y="30137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058947" y="3173314"/>
            <a:ext cx="798016" cy="798016"/>
            <a:chOff x="0" y="0"/>
            <a:chExt cx="1064022" cy="10640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4006" cy="1064006"/>
            </a:xfrm>
            <a:custGeom>
              <a:avLst/>
              <a:gdLst/>
              <a:ahLst/>
              <a:cxnLst/>
              <a:rect r="r" b="b" t="t" l="l"/>
              <a:pathLst>
                <a:path h="1064006" w="1064006">
                  <a:moveTo>
                    <a:pt x="0" y="532003"/>
                  </a:moveTo>
                  <a:cubicBezTo>
                    <a:pt x="0" y="238252"/>
                    <a:pt x="238252" y="0"/>
                    <a:pt x="532003" y="0"/>
                  </a:cubicBezTo>
                  <a:cubicBezTo>
                    <a:pt x="825754" y="0"/>
                    <a:pt x="1064006" y="238252"/>
                    <a:pt x="1064006" y="532003"/>
                  </a:cubicBezTo>
                  <a:cubicBezTo>
                    <a:pt x="1064006" y="825754"/>
                    <a:pt x="825881" y="1064006"/>
                    <a:pt x="532003" y="1064006"/>
                  </a:cubicBezTo>
                  <a:cubicBezTo>
                    <a:pt x="238125" y="1064006"/>
                    <a:pt x="0" y="825881"/>
                    <a:pt x="0" y="53200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2258378" y="3323035"/>
            <a:ext cx="399009" cy="498722"/>
            <a:chOff x="0" y="0"/>
            <a:chExt cx="532012" cy="664963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532003" cy="664972"/>
            </a:xfrm>
            <a:custGeom>
              <a:avLst/>
              <a:gdLst/>
              <a:ahLst/>
              <a:cxnLst/>
              <a:rect r="r" b="b" t="t" l="l"/>
              <a:pathLst>
                <a:path h="664972" w="532003">
                  <a:moveTo>
                    <a:pt x="0" y="0"/>
                  </a:moveTo>
                  <a:lnTo>
                    <a:pt x="532003" y="0"/>
                  </a:lnTo>
                  <a:lnTo>
                    <a:pt x="532003" y="664972"/>
                  </a:lnTo>
                  <a:lnTo>
                    <a:pt x="0" y="66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76" t="0" r="-478" b="1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324904" y="4227760"/>
            <a:ext cx="3325416" cy="42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Access Platform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24904" y="4717108"/>
            <a:ext cx="4766072" cy="94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Navigate to `index.html` and select your role (Student, Recruiter, TPO).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1069" y="8820299"/>
            <a:ext cx="16425862" cy="52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Getting started with PlacementHub is straightforward, allowing quick deployment and immediate access to its powerful features.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33531" y="699344"/>
            <a:ext cx="3220790" cy="41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Usage Guide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750" y="1340495"/>
            <a:ext cx="16484501" cy="22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9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Your Role, Your Dashboard, Your Success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6988" y="3972966"/>
            <a:ext cx="16494026" cy="4225379"/>
            <a:chOff x="0" y="0"/>
            <a:chExt cx="21992035" cy="56338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92081" cy="5633847"/>
            </a:xfrm>
            <a:custGeom>
              <a:avLst/>
              <a:gdLst/>
              <a:ahLst/>
              <a:cxnLst/>
              <a:rect r="r" b="b" t="t" l="l"/>
              <a:pathLst>
                <a:path h="5633847" w="21992081">
                  <a:moveTo>
                    <a:pt x="0" y="57912"/>
                  </a:moveTo>
                  <a:cubicBezTo>
                    <a:pt x="0" y="25908"/>
                    <a:pt x="25908" y="0"/>
                    <a:pt x="58039" y="0"/>
                  </a:cubicBezTo>
                  <a:lnTo>
                    <a:pt x="21934043" y="0"/>
                  </a:lnTo>
                  <a:lnTo>
                    <a:pt x="21934043" y="6350"/>
                  </a:lnTo>
                  <a:lnTo>
                    <a:pt x="21934043" y="0"/>
                  </a:lnTo>
                  <a:cubicBezTo>
                    <a:pt x="21966047" y="0"/>
                    <a:pt x="21992081" y="25908"/>
                    <a:pt x="21992081" y="57912"/>
                  </a:cubicBezTo>
                  <a:lnTo>
                    <a:pt x="21985731" y="57912"/>
                  </a:lnTo>
                  <a:lnTo>
                    <a:pt x="21992081" y="57912"/>
                  </a:lnTo>
                  <a:lnTo>
                    <a:pt x="21992081" y="5575935"/>
                  </a:lnTo>
                  <a:lnTo>
                    <a:pt x="21985731" y="5575935"/>
                  </a:lnTo>
                  <a:lnTo>
                    <a:pt x="21992081" y="5575935"/>
                  </a:lnTo>
                  <a:cubicBezTo>
                    <a:pt x="21992081" y="5607939"/>
                    <a:pt x="21966174" y="5633847"/>
                    <a:pt x="21934043" y="5633847"/>
                  </a:cubicBezTo>
                  <a:lnTo>
                    <a:pt x="21934043" y="5627497"/>
                  </a:lnTo>
                  <a:lnTo>
                    <a:pt x="21934043" y="5633847"/>
                  </a:lnTo>
                  <a:lnTo>
                    <a:pt x="58039" y="5633847"/>
                  </a:lnTo>
                  <a:lnTo>
                    <a:pt x="58039" y="5627497"/>
                  </a:lnTo>
                  <a:lnTo>
                    <a:pt x="58039" y="5633847"/>
                  </a:lnTo>
                  <a:cubicBezTo>
                    <a:pt x="26035" y="5633847"/>
                    <a:pt x="0" y="5607939"/>
                    <a:pt x="0" y="5575935"/>
                  </a:cubicBezTo>
                  <a:lnTo>
                    <a:pt x="0" y="57912"/>
                  </a:lnTo>
                  <a:lnTo>
                    <a:pt x="6350" y="57912"/>
                  </a:lnTo>
                  <a:lnTo>
                    <a:pt x="0" y="57912"/>
                  </a:lnTo>
                  <a:moveTo>
                    <a:pt x="12700" y="57912"/>
                  </a:moveTo>
                  <a:lnTo>
                    <a:pt x="12700" y="5575935"/>
                  </a:lnTo>
                  <a:lnTo>
                    <a:pt x="6350" y="5575935"/>
                  </a:lnTo>
                  <a:lnTo>
                    <a:pt x="12700" y="5575935"/>
                  </a:lnTo>
                  <a:cubicBezTo>
                    <a:pt x="12700" y="5600827"/>
                    <a:pt x="33020" y="5621147"/>
                    <a:pt x="58039" y="5621147"/>
                  </a:cubicBezTo>
                  <a:lnTo>
                    <a:pt x="21934043" y="5621147"/>
                  </a:lnTo>
                  <a:cubicBezTo>
                    <a:pt x="21959061" y="5621147"/>
                    <a:pt x="21979381" y="5600954"/>
                    <a:pt x="21979381" y="5575935"/>
                  </a:cubicBezTo>
                  <a:lnTo>
                    <a:pt x="21979381" y="57912"/>
                  </a:lnTo>
                  <a:cubicBezTo>
                    <a:pt x="21979381" y="33020"/>
                    <a:pt x="21959061" y="12700"/>
                    <a:pt x="21934043" y="12700"/>
                  </a:cubicBezTo>
                  <a:lnTo>
                    <a:pt x="58039" y="12700"/>
                  </a:lnTo>
                  <a:lnTo>
                    <a:pt x="58039" y="6350"/>
                  </a:lnTo>
                  <a:lnTo>
                    <a:pt x="58039" y="12700"/>
                  </a:lnTo>
                  <a:cubicBezTo>
                    <a:pt x="33020" y="12700"/>
                    <a:pt x="12700" y="32893"/>
                    <a:pt x="12700" y="5791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1275" y="3987254"/>
            <a:ext cx="16465451" cy="740123"/>
            <a:chOff x="0" y="0"/>
            <a:chExt cx="21953935" cy="986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53982" cy="986790"/>
            </a:xfrm>
            <a:custGeom>
              <a:avLst/>
              <a:gdLst/>
              <a:ahLst/>
              <a:cxnLst/>
              <a:rect r="r" b="b" t="t" l="l"/>
              <a:pathLst>
                <a:path h="986790" w="21953982">
                  <a:moveTo>
                    <a:pt x="0" y="0"/>
                  </a:moveTo>
                  <a:lnTo>
                    <a:pt x="21953982" y="0"/>
                  </a:lnTo>
                  <a:lnTo>
                    <a:pt x="21953982" y="986790"/>
                  </a:lnTo>
                  <a:lnTo>
                    <a:pt x="0" y="98679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69194" y="4065537"/>
            <a:ext cx="2772966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Role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6927" y="4065537"/>
            <a:ext cx="6061322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Starting Point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53019" y="4065537"/>
            <a:ext cx="6066085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Key Actions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1275" y="4727376"/>
            <a:ext cx="16465451" cy="1152228"/>
            <a:chOff x="0" y="0"/>
            <a:chExt cx="21953935" cy="15363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953982" cy="1536319"/>
            </a:xfrm>
            <a:custGeom>
              <a:avLst/>
              <a:gdLst/>
              <a:ahLst/>
              <a:cxnLst/>
              <a:rect r="r" b="b" t="t" l="l"/>
              <a:pathLst>
                <a:path h="1536319" w="21953982">
                  <a:moveTo>
                    <a:pt x="0" y="0"/>
                  </a:moveTo>
                  <a:lnTo>
                    <a:pt x="21953982" y="0"/>
                  </a:lnTo>
                  <a:lnTo>
                    <a:pt x="21953982" y="1536319"/>
                  </a:lnTo>
                  <a:lnTo>
                    <a:pt x="0" y="1536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69194" y="4805660"/>
            <a:ext cx="2772966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Student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66927" y="4805660"/>
            <a:ext cx="6061322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student_dashboard.html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53019" y="4805660"/>
            <a:ext cx="6066085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Build resumes, apply for jobs, take practice tests, track applications.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1275" y="5879604"/>
            <a:ext cx="16465451" cy="1152228"/>
            <a:chOff x="0" y="0"/>
            <a:chExt cx="21953935" cy="15363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953982" cy="1536319"/>
            </a:xfrm>
            <a:custGeom>
              <a:avLst/>
              <a:gdLst/>
              <a:ahLst/>
              <a:cxnLst/>
              <a:rect r="r" b="b" t="t" l="l"/>
              <a:pathLst>
                <a:path h="1536319" w="21953982">
                  <a:moveTo>
                    <a:pt x="0" y="0"/>
                  </a:moveTo>
                  <a:lnTo>
                    <a:pt x="21953982" y="0"/>
                  </a:lnTo>
                  <a:lnTo>
                    <a:pt x="21953982" y="1536319"/>
                  </a:lnTo>
                  <a:lnTo>
                    <a:pt x="0" y="15363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69194" y="5957887"/>
            <a:ext cx="2772966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Recruiter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66927" y="5957887"/>
            <a:ext cx="6061322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recruiter_dashboard.html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53019" y="5957887"/>
            <a:ext cx="6066085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Post jobs, review applicants, shortlist candidates, manage offers.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1275" y="7031831"/>
            <a:ext cx="16465451" cy="1152228"/>
            <a:chOff x="0" y="0"/>
            <a:chExt cx="21953935" cy="15363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953982" cy="1536319"/>
            </a:xfrm>
            <a:custGeom>
              <a:avLst/>
              <a:gdLst/>
              <a:ahLst/>
              <a:cxnLst/>
              <a:rect r="r" b="b" t="t" l="l"/>
              <a:pathLst>
                <a:path h="1536319" w="21953982">
                  <a:moveTo>
                    <a:pt x="0" y="0"/>
                  </a:moveTo>
                  <a:lnTo>
                    <a:pt x="21953982" y="0"/>
                  </a:lnTo>
                  <a:lnTo>
                    <a:pt x="21953982" y="1536319"/>
                  </a:lnTo>
                  <a:lnTo>
                    <a:pt x="0" y="1536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69194" y="7110115"/>
            <a:ext cx="2772966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TPO/Admin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66927" y="7110115"/>
            <a:ext cx="6061322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tpo_dashboard.html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53019" y="7110115"/>
            <a:ext cx="6066085" cy="90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Oversee placements, generate reports, manage users and jobs.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01750" y="8483352"/>
            <a:ext cx="16484501" cy="1094631"/>
            <a:chOff x="0" y="0"/>
            <a:chExt cx="21979335" cy="14595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979382" cy="1459484"/>
            </a:xfrm>
            <a:custGeom>
              <a:avLst/>
              <a:gdLst/>
              <a:ahLst/>
              <a:cxnLst/>
              <a:rect r="r" b="b" t="t" l="l"/>
              <a:pathLst>
                <a:path h="1459484" w="21979382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21927820" y="0"/>
                  </a:lnTo>
                  <a:cubicBezTo>
                    <a:pt x="21956268" y="0"/>
                    <a:pt x="21979382" y="23114"/>
                    <a:pt x="21979382" y="51562"/>
                  </a:cubicBezTo>
                  <a:lnTo>
                    <a:pt x="21979382" y="1407922"/>
                  </a:lnTo>
                  <a:cubicBezTo>
                    <a:pt x="21979382" y="1436370"/>
                    <a:pt x="21956268" y="1459484"/>
                    <a:pt x="21927820" y="1459484"/>
                  </a:cubicBezTo>
                  <a:lnTo>
                    <a:pt x="51562" y="1459484"/>
                  </a:lnTo>
                  <a:cubicBezTo>
                    <a:pt x="23114" y="1459484"/>
                    <a:pt x="0" y="1436370"/>
                    <a:pt x="0" y="1407922"/>
                  </a:cubicBezTo>
                  <a:close/>
                </a:path>
              </a:pathLst>
            </a:custGeom>
            <a:solidFill>
              <a:srgbClr val="022349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159371" y="8875067"/>
            <a:ext cx="322064" cy="257621"/>
            <a:chOff x="0" y="0"/>
            <a:chExt cx="429418" cy="343495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29387" cy="343535"/>
            </a:xfrm>
            <a:custGeom>
              <a:avLst/>
              <a:gdLst/>
              <a:ahLst/>
              <a:cxnLst/>
              <a:rect r="r" b="b" t="t" l="l"/>
              <a:pathLst>
                <a:path h="343535" w="429387">
                  <a:moveTo>
                    <a:pt x="0" y="0"/>
                  </a:moveTo>
                  <a:lnTo>
                    <a:pt x="429387" y="0"/>
                  </a:lnTo>
                  <a:lnTo>
                    <a:pt x="429387" y="343535"/>
                  </a:lnTo>
                  <a:lnTo>
                    <a:pt x="0" y="34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4" t="0" r="-371" b="11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739056" y="8719542"/>
            <a:ext cx="15389572" cy="4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 Tip:</a:t>
            </a: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Use the responsive navigation bar to switch between features seamlessly on any device, ensuring maximum efficiency.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71904" y="183624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Privacy &amp; 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1894" y="2543621"/>
            <a:ext cx="10844212" cy="126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Your Data, Our Priority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654898"/>
            <a:ext cx="5245447" cy="3004245"/>
            <a:chOff x="0" y="0"/>
            <a:chExt cx="6993930" cy="4005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2238" y="4616798"/>
            <a:ext cx="5245447" cy="152400"/>
            <a:chOff x="0" y="0"/>
            <a:chExt cx="6993930" cy="203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t="0" r="-27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189610" y="4229695"/>
            <a:ext cx="850552" cy="850553"/>
            <a:chOff x="0" y="0"/>
            <a:chExt cx="1134070" cy="113407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444701" y="4442371"/>
            <a:ext cx="340221" cy="425203"/>
            <a:chOff x="0" y="0"/>
            <a:chExt cx="453628" cy="56693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" r="3" b="-1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3855" y="534456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Data Privacy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3855" y="5881390"/>
            <a:ext cx="4602212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Your data is never sold or shared without explicit consent, ensuring complete control.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21202" y="4654898"/>
            <a:ext cx="5245447" cy="3004245"/>
            <a:chOff x="0" y="0"/>
            <a:chExt cx="6993930" cy="40056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521202" y="4616798"/>
            <a:ext cx="5245447" cy="152400"/>
            <a:chOff x="0" y="0"/>
            <a:chExt cx="6993930" cy="2032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t="0" r="-27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718575" y="4229695"/>
            <a:ext cx="850552" cy="850553"/>
            <a:chOff x="0" y="0"/>
            <a:chExt cx="1134070" cy="113407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973666" y="4442371"/>
            <a:ext cx="340221" cy="425203"/>
            <a:chOff x="0" y="0"/>
            <a:chExt cx="453628" cy="566937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8" r="3" b="-1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842820" y="534456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User Control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42820" y="5881390"/>
            <a:ext cx="4602212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Update or delete your personal information at any time, maintaining full autonomy.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050166" y="4654898"/>
            <a:ext cx="5245447" cy="3004245"/>
            <a:chOff x="0" y="0"/>
            <a:chExt cx="6993930" cy="40056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050166" y="4616798"/>
            <a:ext cx="5245447" cy="152400"/>
            <a:chOff x="0" y="0"/>
            <a:chExt cx="6993930" cy="203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" t="0" r="-27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4247540" y="4229695"/>
            <a:ext cx="850553" cy="850553"/>
            <a:chOff x="0" y="0"/>
            <a:chExt cx="1134070" cy="113407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502631" y="4442371"/>
            <a:ext cx="340221" cy="425203"/>
            <a:chOff x="0" y="0"/>
            <a:chExt cx="453628" cy="566937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" r="3" b="-1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371784" y="534456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Security Measures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71784" y="5881390"/>
            <a:ext cx="4602213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Utilizes HTTPS, secure local storage, and compliance with enterprise-grade standards.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92238" y="788283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At PlacementHub, we are committed to safeguarding your information with the highest standards of privacy and security.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51487" y="875854"/>
            <a:ext cx="638502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Future Enhancements &amp; Accessibility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583234"/>
            <a:ext cx="16303526" cy="248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Evolving for an Even Better Tomorrow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747023"/>
            <a:ext cx="5847160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📈</a:t>
            </a:r>
            <a:r>
              <a:rPr lang="en-US" sz="331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Scalability &amp; Extensibility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05004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 Integration: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Easy extension with Node.js, Flask, or Firebase.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511379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API Support: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Add third-party APIs for job boards, analytics.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517755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Scalable Architecture: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Modular JavaScript and CSS for growth.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4747023"/>
            <a:ext cx="6393954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🌟</a:t>
            </a:r>
            <a:r>
              <a:rPr lang="en-US" sz="331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UI &amp; Accessibility Highlights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5505004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Responsive Design: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Adapts seamlessly to all devices.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6057751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Instant Feedback: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Real-time notifications for job updates.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7064127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Accessibility: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High-contrast, keyboard navigation, ARIA-compliant.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238" y="884307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PlacementHub is built for the future, with a focus on continuous improvement, robust scalability, and inclusive accessibility.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DAGxmX0AQnQ</dc:identifier>
  <dcterms:modified xsi:type="dcterms:W3CDTF">2011-08-01T06:04:30Z</dcterms:modified>
  <cp:revision>1</cp:revision>
  <dc:title>PlacementHub ppt.pptx</dc:title>
</cp:coreProperties>
</file>